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08DA"/>
    <a:srgbClr val="CC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971" autoAdjust="0"/>
    <p:restoredTop sz="86380" autoAdjust="0"/>
  </p:normalViewPr>
  <p:slideViewPr>
    <p:cSldViewPr>
      <p:cViewPr varScale="1">
        <p:scale>
          <a:sx n="60" d="100"/>
          <a:sy n="60" d="100"/>
        </p:scale>
        <p:origin x="-6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radmin\Desktop\семья 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4414" y="1571612"/>
            <a:ext cx="696560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Дети с ограниченными возможностями:</a:t>
            </a: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Кто они?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radmin\Desktop\семья 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57158" y="357167"/>
            <a:ext cx="8429684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Impact" pitchFamily="34" charset="0"/>
                <a:ea typeface="Times New Roman" pitchFamily="18" charset="0"/>
                <a:cs typeface="Arial" pitchFamily="34" charset="0"/>
              </a:rPr>
              <a:t>Особенности детей с ЗПР соматогенного генеза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Impact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Impact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1515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1515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Возникает у детей с хроническими соматическими заболеваниями сердца, почек, эндокринной системы, инфекции, детские неврозы и др. Стойкая физическая и психическая астения; Боязливость, стеснительность, робость; Сниженная работоспособность; Повышенная утомляемость. Астения – слабость, бессилие. Этот термин применяется в невропатологии и физиологии при определении конституционального типа; в первом случае — при нервных заболеваниях, известных под названием неврастении и психастении, а во втором — для характеристики конституционального типа, называемого астеническим с определенным телосложением и функциональными особенностями (высокий рост, худощавость, длинная шея, длинная узкая грудь, опущенные плечи, отстоящие в виде крыльев лопатки, слабая мускулатура, малые размеры сердца и т. д.).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radmin\Desktop\семья 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57158" y="285728"/>
            <a:ext cx="8429684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Impact" pitchFamily="34" charset="0"/>
                <a:ea typeface="Times New Roman" pitchFamily="18" charset="0"/>
                <a:cs typeface="Arial" pitchFamily="34" charset="0"/>
              </a:rPr>
              <a:t>Особенности детей с ЗПР психогенного генеза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Impact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Impact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1515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1515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Центральным ядром данной формы задержки психического развития является семейное неблагополучие (неблагополучная или неполная семья, различного рода психические травмы) Импульсивные реакции; Неумение тормозить свои эмоции; Негативизм , агрессивность или робость, боязливость, страхи,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мутизм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; Неспособность к волевым усилиям, к труду.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Мутизм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- нарушение речевого общения (молчание), возникающее вследствие психической травмы. М. носит временный, преходящий характер и относится к группе невротических реакций. В основе М. лежит торможение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рече-двигательного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анализатора как реакция ослабленных корковых клеток на тот или иной сверхсильный для них раздражитель (непосильное требование, конфликт, обида и т. д.). Поэтому М. чаще возникает у застенчивых, робких, не уверенных в себе детей.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radmin\Desktop\семья 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8" y="214290"/>
            <a:ext cx="8429684" cy="629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Impact" pitchFamily="34" charset="0"/>
                <a:ea typeface="Times New Roman" pitchFamily="18" charset="0"/>
                <a:cs typeface="Arial" pitchFamily="34" charset="0"/>
              </a:rPr>
              <a:t>Особенности детей с ЗПР церебрально-органического генеза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Impact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1515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1515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На этот вид ЗПР могут оказать свое патологическое влияние токсикозы беременных, инфекционные заболевания, травмы, резус-конфликт и т.п.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342900" marR="0" lvl="0" indent="-34290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Несформированность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эмоционально-волевой сферы;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342900" marR="0" lvl="0" indent="-34290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2.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Негрубая неврологическая симптоматика;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Стойкие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энцефалопатические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расстройства;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4.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Парциальные нарушения корковых функций.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Страдают функции регуляции психической деятельности – звено контроля и звено программирования, что обуславливает низкий уровень овладения детьми всеми видами деятельности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предметно-манипулятивной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, игровой, продуктивной, учебной, речевой). Дети не проявляют устойчивого интереса, деятельность недостаточно целенаправленна, поведение импульсивно.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radmin\Desktop\семья 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428604"/>
            <a:ext cx="842968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Impact" pitchFamily="34" charset="0"/>
                <a:ea typeface="Times New Roman" pitchFamily="18" charset="0"/>
                <a:cs typeface="Arial" pitchFamily="34" charset="0"/>
              </a:rPr>
              <a:t>Педагогическая запущенность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Impact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1515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1515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Impact" pitchFamily="34" charset="0"/>
                <a:ea typeface="Times New Roman" pitchFamily="18" charset="0"/>
                <a:cs typeface="Arial" pitchFamily="34" charset="0"/>
              </a:rPr>
              <a:t>Особые состояния формируются у детей вследствие педагогической запущенности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Impact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Impact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Impact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У ребенка с полноценной нервной системой, длительно находящегося в условиях информационной и часто эмоциональной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депривации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(дефицита полноценных эмоциональных контактов со взрослыми), наблюдается недостаточный уровень развития навыков, знаний, умений.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radmin\Desktop\семья 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57158" y="428604"/>
            <a:ext cx="8429684" cy="6178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Impact" pitchFamily="34" charset="0"/>
                <a:ea typeface="Times New Roman" pitchFamily="18" charset="0"/>
                <a:cs typeface="Arial" pitchFamily="34" charset="0"/>
              </a:rPr>
              <a:t>Наиболее характерные особенности детей с ЗПР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Impact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1515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1515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dirty="0" smtClean="0">
                <a:solidFill>
                  <a:srgbClr val="C0000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#</a:t>
            </a:r>
            <a:r>
              <a:rPr lang="en-US" dirty="0" smtClean="0">
                <a:solidFill>
                  <a:srgbClr val="515151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2608DA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нижение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работоспособности;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#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повышенная истощаемость;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#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неустойчивость внимания;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#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более низкий уровень развития восприятия;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#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недостаточная продуктивность произвольной памяти;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#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отставание в развитии всех форм мышления;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C0000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#</a:t>
            </a:r>
            <a:r>
              <a:rPr lang="en-US" dirty="0" smtClean="0">
                <a:solidFill>
                  <a:srgbClr val="2608DA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дефекты звукопроизношения;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#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своеобразное поведение;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#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бедный словарный запас;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#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низкий навык самоконтроля;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#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незрелость эмоционально-волевой сферы;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C0000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#</a:t>
            </a:r>
            <a:r>
              <a:rPr lang="en-US" dirty="0" smtClean="0">
                <a:solidFill>
                  <a:srgbClr val="2608DA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ограниченный запас общих сведений и представлений;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C0000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#</a:t>
            </a:r>
            <a:r>
              <a:rPr lang="en-US" dirty="0" smtClean="0">
                <a:solidFill>
                  <a:srgbClr val="2608DA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трудности в счете.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radmin\Desktop\семья 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428604"/>
            <a:ext cx="842968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Impact" pitchFamily="34" charset="0"/>
                <a:ea typeface="Times New Roman" pitchFamily="18" charset="0"/>
                <a:cs typeface="Arial" pitchFamily="34" charset="0"/>
              </a:rPr>
              <a:t>Педагогическая запущенность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Impact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1515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1515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Impact" pitchFamily="34" charset="0"/>
                <a:ea typeface="Times New Roman" pitchFamily="18" charset="0"/>
                <a:cs typeface="Arial" pitchFamily="34" charset="0"/>
              </a:rPr>
              <a:t>Особые состояния формируются у детей вследствие педагогической запущенности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Impact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Impact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Impact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У ребенка с полноценной нервной системой, длительно находящегося в условиях информационной и часто эмоциональной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депривации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(дефицита полноценных эмоциональных контактов со взрослыми), наблюдается недостаточный уровень развития навыков, знаний, умений.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radmin\Desktop\семья 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428604"/>
            <a:ext cx="842968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Impact" pitchFamily="34" charset="0"/>
                <a:ea typeface="Times New Roman" pitchFamily="18" charset="0"/>
                <a:cs typeface="Arial" pitchFamily="34" charset="0"/>
              </a:rPr>
              <a:t>Педагогическая запущенность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Impact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1515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1515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Impact" pitchFamily="34" charset="0"/>
                <a:ea typeface="Times New Roman" pitchFamily="18" charset="0"/>
                <a:cs typeface="Arial" pitchFamily="34" charset="0"/>
              </a:rPr>
              <a:t>Особые состояния формируются у детей вследствие педагогической запущенности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Impact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Impact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Impact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У ребенка с полноценной нервной системой, длительно находящегося в условиях информационной и часто эмоциональной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депривации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(дефицита полноценных эмоциональных контактов со взрослыми), наблюдается недостаточный уровень развития навыков, знаний, умений.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radmin\Desktop\семья 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57158" y="357166"/>
            <a:ext cx="8429684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Impact" pitchFamily="34" charset="0"/>
                <a:ea typeface="Times New Roman" pitchFamily="18" charset="0"/>
                <a:cs typeface="Arial" pitchFamily="34" charset="0"/>
              </a:rPr>
              <a:t>Педагогическая коррекция и обучение в группах для детей с ЗПР ведутся с учетом всей сложности, неравномерности и дисгармоничности развития интеллекта и личности детей.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Impact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Impact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Impact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Impact" pitchFamily="34" charset="0"/>
                <a:ea typeface="Times New Roman" pitchFamily="18" charset="0"/>
                <a:cs typeface="Arial" pitchFamily="34" charset="0"/>
              </a:rPr>
              <a:t>Общие подходы в работе с детьми с ЗПР: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Impact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Impact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Индивидуальный подход;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Предотвращение наступления утомляемости; Активизация познавательной деятельности; Проведение подготовительных занятий;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Обогащение знаниями об окружающем мире;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Внимание на коррекцию всех видов деятельности; Проявление педагогического такта.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radmin\Desktop\семья 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>
          <a:xfrm>
            <a:off x="2786050" y="2643182"/>
            <a:ext cx="3500462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Ребенок с особыми образовательными потребностями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285728"/>
            <a:ext cx="2714644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Учитель - логопед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86116" y="285728"/>
            <a:ext cx="2571768" cy="10572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ru-RU" dirty="0" smtClean="0"/>
              <a:t>Учитель-дефектолог (ведущий специалист)</a:t>
            </a:r>
            <a:br>
              <a:rPr lang="ru-RU" dirty="0" smtClean="0"/>
            </a:br>
            <a:r>
              <a:rPr lang="ru-RU" dirty="0" smtClean="0"/>
              <a:t>Педагог-психолог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43636" y="285728"/>
            <a:ext cx="2714644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Педагог-психолог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5357826"/>
            <a:ext cx="2786082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Музыкальный руководитель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57554" y="5357826"/>
            <a:ext cx="257176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Воспитатели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15074" y="5357826"/>
            <a:ext cx="2643206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Инструктор физического воспитания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85786" y="571480"/>
            <a:ext cx="1831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 rot="5400000">
            <a:off x="-71470" y="3429000"/>
            <a:ext cx="328614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5892809" y="3393281"/>
            <a:ext cx="3358380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 flipH="1" flipV="1">
            <a:off x="4179091" y="4893479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4000496" y="2000240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10800000" flipV="1">
            <a:off x="6072198" y="1714488"/>
            <a:ext cx="1428760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10800000">
            <a:off x="6215074" y="4143380"/>
            <a:ext cx="1285884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1643042" y="1643050"/>
            <a:ext cx="150019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V="1">
            <a:off x="1643042" y="4214818"/>
            <a:ext cx="1357322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radmin\Desktop\семья 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8596" y="357166"/>
            <a:ext cx="8286808" cy="5609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Impact" pitchFamily="34" charset="0"/>
                <a:ea typeface="Times New Roman" pitchFamily="18" charset="0"/>
                <a:cs typeface="Arial" pitchFamily="34" charset="0"/>
              </a:rPr>
              <a:t>Особенности рисунков дошкольников с ЗПР</a:t>
            </a: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1515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1515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#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отсутствие интереса к результатам деятельности;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C0000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#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слабость ассоциаций между собственными графическими построениями и реально существующими предметами и явлениями;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C0000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#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затрудненность процесса узнавания в собственных графических образах реальных предметов и их быстрое забывание;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C0000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#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обилие графических штампов;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C0000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#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статичность и схематичность рисунков по форме и содержанию;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C0000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#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отсутствие преднамеренного выбора цвета;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C0000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#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бедность цветового решения;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C0000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#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неразвитость композиционных сюжетных построений;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C0000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#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низкий уровень развития познавательных процессов - ощущения, восприятия, представления, воображения, наглядно-образного мышления, внимания, памяти.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radmin\Desktop\семья 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14348" y="1071546"/>
            <a:ext cx="778677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C00CC"/>
                </a:solidFill>
                <a:latin typeface="Arial Black" pitchFamily="34" charset="0"/>
              </a:rPr>
              <a:t>Анализ статистических данных:</a:t>
            </a:r>
            <a:br>
              <a:rPr lang="ru-RU" sz="3200" dirty="0" smtClean="0">
                <a:solidFill>
                  <a:srgbClr val="CC00CC"/>
                </a:solidFill>
                <a:latin typeface="Arial Black" pitchFamily="34" charset="0"/>
              </a:rPr>
            </a:br>
            <a:endParaRPr lang="ru-RU" sz="3200" dirty="0" smtClean="0">
              <a:solidFill>
                <a:srgbClr val="CC00CC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C00000"/>
                </a:solidFill>
                <a:latin typeface="Arial Black" pitchFamily="34" charset="0"/>
              </a:rPr>
              <a:t>#</a:t>
            </a:r>
            <a:r>
              <a:rPr lang="ru-RU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000" dirty="0" smtClean="0">
                <a:solidFill>
                  <a:srgbClr val="7030A0"/>
                </a:solidFill>
                <a:latin typeface="Arial Black" pitchFamily="34" charset="0"/>
              </a:rPr>
              <a:t>Физиологические незрелые – 80%;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C00000"/>
                </a:solidFill>
                <a:latin typeface="Arial Black" pitchFamily="34" charset="0"/>
              </a:rPr>
              <a:t>#</a:t>
            </a:r>
            <a:r>
              <a:rPr lang="ru-RU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000" dirty="0" smtClean="0">
                <a:solidFill>
                  <a:srgbClr val="7030A0"/>
                </a:solidFill>
                <a:latin typeface="Arial Black" pitchFamily="34" charset="0"/>
              </a:rPr>
              <a:t>Перинатальное поражение ЦНС – 70%;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C00000"/>
                </a:solidFill>
                <a:latin typeface="Arial Black" pitchFamily="34" charset="0"/>
              </a:rPr>
              <a:t>#</a:t>
            </a:r>
            <a:r>
              <a:rPr lang="ru-RU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000" dirty="0" smtClean="0">
                <a:solidFill>
                  <a:srgbClr val="7030A0"/>
                </a:solidFill>
                <a:latin typeface="Arial Black" pitchFamily="34" charset="0"/>
              </a:rPr>
              <a:t>Необходимость в реабилитации – 30%;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C00000"/>
                </a:solidFill>
                <a:latin typeface="Arial Black" pitchFamily="34" charset="0"/>
              </a:rPr>
              <a:t>#</a:t>
            </a:r>
            <a:r>
              <a:rPr lang="ru-RU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000" dirty="0" smtClean="0">
                <a:solidFill>
                  <a:srgbClr val="7030A0"/>
                </a:solidFill>
                <a:latin typeface="Arial Black" pitchFamily="34" charset="0"/>
              </a:rPr>
              <a:t>В коррекционной помощи – 45%.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C00000"/>
                </a:solidFill>
                <a:latin typeface="Arial Black" pitchFamily="34" charset="0"/>
              </a:rPr>
              <a:t>#</a:t>
            </a:r>
            <a:r>
              <a:rPr lang="ru-RU" sz="2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000" dirty="0" smtClean="0">
                <a:solidFill>
                  <a:srgbClr val="7030A0"/>
                </a:solidFill>
                <a:latin typeface="Arial Black" pitchFamily="34" charset="0"/>
              </a:rPr>
              <a:t>Среди отстающих детей 85 – 90%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7030A0"/>
                </a:solidFill>
                <a:latin typeface="Arial Black" pitchFamily="34" charset="0"/>
              </a:rPr>
              <a:t>   отстают не из-за лени или недоразвитости,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7030A0"/>
                </a:solidFill>
                <a:latin typeface="Arial Black" pitchFamily="34" charset="0"/>
              </a:rPr>
              <a:t>   а вследствие плохого состояния здоровья.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radmin\Desktop\семья 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3108" y="2571744"/>
            <a:ext cx="48577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radmin\Desktop\семья 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1" y="2000240"/>
            <a:ext cx="85011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C00CC"/>
                </a:solidFill>
                <a:latin typeface="Arial Black" pitchFamily="34" charset="0"/>
              </a:rPr>
              <a:t>Так кто же на самом деле</a:t>
            </a:r>
          </a:p>
          <a:p>
            <a:pPr algn="ctr"/>
            <a:r>
              <a:rPr lang="ru-RU" sz="4000" dirty="0" smtClean="0">
                <a:solidFill>
                  <a:srgbClr val="CC00CC"/>
                </a:solidFill>
                <a:latin typeface="Arial Black" pitchFamily="34" charset="0"/>
              </a:rPr>
              <a:t> ребенок с ОВЗ?</a:t>
            </a:r>
            <a:endParaRPr lang="ru-RU" sz="4000" dirty="0">
              <a:solidFill>
                <a:srgbClr val="CC00CC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radmin\Desktop\семья 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85720" y="357166"/>
            <a:ext cx="8572560" cy="6206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Impact" pitchFamily="34" charset="0"/>
                <a:ea typeface="Times New Roman" pitchFamily="18" charset="0"/>
                <a:cs typeface="Arial" pitchFamily="34" charset="0"/>
              </a:rPr>
              <a:t>Дети с ограниченными возможностями здоровья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1515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1515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#</a:t>
            </a:r>
            <a:r>
              <a:rPr lang="en-US" sz="2400" dirty="0" smtClean="0">
                <a:solidFill>
                  <a:srgbClr val="515151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Нарушения слуха (тугоухость, глухота);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#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Нарушения речи;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#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Нарушения зрения (слепые, слабовидящие);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#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Нарушения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опорно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– двигательного аппарата;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#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Задержка психического развития;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#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Умственная отсталость;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#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Детский аутизм;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#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Множественные нарушения (сочетание двух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или более психофизических нарушений).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radmin\Desktop\семья 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57158" y="500042"/>
            <a:ext cx="8429684" cy="5701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Impact" pitchFamily="34" charset="0"/>
                <a:ea typeface="Times New Roman" pitchFamily="18" charset="0"/>
                <a:cs typeface="Arial" pitchFamily="34" charset="0"/>
              </a:rPr>
              <a:t>Дети с задержкой психического развития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Impact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1515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1515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Задержка психического развития – это пограничная форма интеллектуальной недостаточности, личностная незрелость, негрубое нарушение познавательной сферы, синдром временного отставания психики в целом или отдельных ее функций (моторных, сенсорных, речевых, эмоциональных, волевых). Это не клиническая форма, а замедленный темп развития.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radmin\Desktop\семья 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57158" y="357166"/>
            <a:ext cx="8429684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Impact" pitchFamily="34" charset="0"/>
                <a:ea typeface="Times New Roman" pitchFamily="18" charset="0"/>
                <a:cs typeface="Arial" pitchFamily="34" charset="0"/>
              </a:rPr>
              <a:t>Причины возникновения ЗПР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Impact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1515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1515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Неблагоприятное течение беременности: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#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болезни матери во время беременности (краснуха, паротит, грипп);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#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хронические заболевания матери (порок сердца, диабет, заболевания щитовидной железы);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#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токсикозы, особенно второй половины</a:t>
            </a:r>
            <a:r>
              <a:rPr lang="en-US" sz="2400" dirty="0" smtClean="0">
                <a:solidFill>
                  <a:srgbClr val="2608DA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беременности;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#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токсоплазмоз;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#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интоксикации организма матери вследствие употребления алкоголя, никотина, наркотиков, химических и лекарственных препаратов, гормонов;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#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несовместимость крови матери и младенца по резус-фактору.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radmin\Desktop\семья 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428604"/>
            <a:ext cx="8429684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Impact" pitchFamily="34" charset="0"/>
              </a:rPr>
              <a:t>Причины возникновения ЗПР</a:t>
            </a:r>
            <a:endParaRPr lang="en-US" sz="2800" dirty="0" smtClean="0">
              <a:solidFill>
                <a:srgbClr val="C00000"/>
              </a:solidFill>
              <a:latin typeface="Impact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#</a:t>
            </a:r>
            <a:r>
              <a:rPr lang="en-US" dirty="0" smtClean="0">
                <a:solidFill>
                  <a:srgbClr val="2608DA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2608DA"/>
                </a:solidFill>
                <a:latin typeface="Arial Black" pitchFamily="34" charset="0"/>
              </a:rPr>
              <a:t>II. Патология родов: травмы вследствие механического повреждения плода при использовании различных средств родовспоможения (например, наложении щипцов); асфиксия новорожденных и ее угроза. </a:t>
            </a:r>
            <a:endParaRPr lang="en-US" dirty="0" smtClean="0">
              <a:solidFill>
                <a:srgbClr val="2608DA"/>
              </a:solidFill>
              <a:latin typeface="Arial Black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#</a:t>
            </a:r>
            <a:r>
              <a:rPr lang="en-US" dirty="0" smtClean="0">
                <a:solidFill>
                  <a:srgbClr val="2608DA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2608DA"/>
                </a:solidFill>
                <a:latin typeface="Arial Black" pitchFamily="34" charset="0"/>
              </a:rPr>
              <a:t>III. Социальные факторы педагогическая запущенность в результате ограниченного эмоционального контакта с ребенком как на ранних этапах развития (до 3-х лет), так и в более поздние возрастные этапы; наличие криминального окружения; низкий уровень образования родителей. </a:t>
            </a:r>
            <a:endParaRPr lang="en-US" dirty="0" smtClean="0">
              <a:solidFill>
                <a:srgbClr val="2608DA"/>
              </a:solidFill>
              <a:latin typeface="Arial Black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#</a:t>
            </a:r>
            <a:r>
              <a:rPr lang="en-US" dirty="0" smtClean="0">
                <a:solidFill>
                  <a:srgbClr val="2608DA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2608DA"/>
                </a:solidFill>
                <a:latin typeface="Arial Black" pitchFamily="34" charset="0"/>
              </a:rPr>
              <a:t>IV. Наследственные факторы врожденная ( в том числе наследственная) неполноценность центральной нервной системы.</a:t>
            </a:r>
            <a:endParaRPr lang="ru-RU" dirty="0">
              <a:solidFill>
                <a:srgbClr val="2608DA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radmin\Desktop\семья 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2500298" y="928670"/>
            <a:ext cx="4214842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Impact" pitchFamily="34" charset="0"/>
              </a:rPr>
              <a:t>Задержка психического развития</a:t>
            </a:r>
            <a:endParaRPr lang="ru-RU" sz="2800" dirty="0">
              <a:solidFill>
                <a:srgbClr val="C00000"/>
              </a:solidFill>
              <a:latin typeface="Impact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3357562"/>
            <a:ext cx="2143140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ЗПР конституционного происхождения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00298" y="3357562"/>
            <a:ext cx="200026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ЗПР соматогенного генеза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14876" y="3357562"/>
            <a:ext cx="1928826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ЗПР психогенного генеза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58016" y="3357562"/>
            <a:ext cx="2071702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ЗПР </a:t>
            </a:r>
            <a:r>
              <a:rPr lang="ru-RU" b="1" dirty="0" err="1" smtClean="0">
                <a:solidFill>
                  <a:srgbClr val="C00000"/>
                </a:solidFill>
              </a:rPr>
              <a:t>церебрально</a:t>
            </a:r>
            <a:r>
              <a:rPr lang="ru-RU" b="1" dirty="0" smtClean="0">
                <a:solidFill>
                  <a:srgbClr val="C00000"/>
                </a:solidFill>
              </a:rPr>
              <a:t> – органического генеза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1928794" y="2357430"/>
            <a:ext cx="1071570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071802" y="278605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5179223" y="2821777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000760" y="2357430"/>
            <a:ext cx="121444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radmin\Desktop\семья 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57158" y="357166"/>
            <a:ext cx="8429684" cy="582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Impact" pitchFamily="34" charset="0"/>
                <a:ea typeface="Times New Roman" pitchFamily="18" charset="0"/>
                <a:cs typeface="Arial" pitchFamily="34" charset="0"/>
              </a:rPr>
              <a:t>Особенности детей с ЗПР конституционного происхождения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1515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1515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#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Эмоциональная и личностная незрелость;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C0000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#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Инфантильный тип телосложения;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C0000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#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«Детскость» мимики;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C0000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#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Преобладание эмоциональных реакций в поведении; </a:t>
            </a:r>
            <a:r>
              <a:rPr lang="en-US" sz="2000" b="1" dirty="0" smtClean="0">
                <a:solidFill>
                  <a:srgbClr val="C0000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#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Поверхностность представлений;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C0000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#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Легкая внушаемость.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608DA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Такие дети проявляют творчество в игре, эта деятельность для них наиболее привлекательна, в отличие от учебной. Заниматься они не любят и не хотят!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608DA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186</Words>
  <PresentationFormat>Экран (4:3)</PresentationFormat>
  <Paragraphs>113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mradmin</cp:lastModifiedBy>
  <cp:revision>13</cp:revision>
  <dcterms:created xsi:type="dcterms:W3CDTF">2020-06-14T13:06:04Z</dcterms:created>
  <dcterms:modified xsi:type="dcterms:W3CDTF">2020-06-14T15:28:55Z</dcterms:modified>
</cp:coreProperties>
</file>